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jpg"/>
  <Override PartName="/ppt/media/image7.jpg" ContentType="image/jpg"/>
  <Override PartName="/ppt/media/image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1430000" cy="6013450"/>
  <p:notesSz cx="11430000" cy="6013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69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73825" y="0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921A6-3F56-4660-82EA-C2904624FA1B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86188" y="752475"/>
            <a:ext cx="3857625" cy="2028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3000" y="2894013"/>
            <a:ext cx="9144000" cy="23685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711825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73825" y="5711825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64DB6-3258-4087-9105-58BDB3E80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8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64DB6-3258-4087-9105-58BDB3E8095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47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581BE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26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581BE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581BE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30000" y="6000750"/>
                </a:moveTo>
                <a:lnTo>
                  <a:pt x="0" y="600075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000750"/>
                </a:lnTo>
                <a:close/>
              </a:path>
            </a:pathLst>
          </a:custGeom>
          <a:solidFill>
            <a:srgbClr val="FDFA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5" y="0"/>
                </a:lnTo>
                <a:lnTo>
                  <a:pt x="11420475" y="5991225"/>
                </a:lnTo>
                <a:lnTo>
                  <a:pt x="0" y="59912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8872" y="1510290"/>
            <a:ext cx="9152254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581BE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0362" y="2669540"/>
            <a:ext cx="8169275" cy="1273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26252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6487" y="1161146"/>
            <a:ext cx="3504565" cy="20111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25"/>
              </a:spcBef>
            </a:pPr>
            <a:r>
              <a:rPr sz="3800" dirty="0">
                <a:ln w="0"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Verdana" panose="020B0604030504040204" pitchFamily="34" charset="0"/>
                <a:cs typeface="Tahoma" panose="020B0604030504040204" pitchFamily="34" charset="0"/>
              </a:rPr>
              <a:t>House of Flair: Empowering Freelancers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3450590"/>
            <a:ext cx="5903913" cy="20441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700"/>
              </a:lnSpc>
              <a:spcBef>
                <a:spcPts val="75"/>
              </a:spcBef>
            </a:pPr>
            <a:r>
              <a: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cs typeface="Verdana"/>
              </a:rPr>
              <a:t>Welcome to House of Flair, the premier platform connecting top-quality freelancers with businesses in need of their skills. Our goal is to provide an easy-to-use community for both sides, allowing freelancers to find interesting projects and clients to find the best talent for their needs.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478248"/>
            <a:ext cx="5789930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35"/>
              </a:spcBef>
            </a:pPr>
            <a:r>
              <a:rPr lang="en-IN" sz="3200" spc="690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How</a:t>
            </a:r>
            <a:r>
              <a:rPr sz="3200" spc="415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House</a:t>
            </a:r>
            <a:r>
              <a:rPr sz="3200" spc="-380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 </a:t>
            </a:r>
            <a:r>
              <a:rPr sz="3200" spc="445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of</a:t>
            </a:r>
            <a:r>
              <a:rPr sz="3200" spc="-260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 </a:t>
            </a:r>
            <a:r>
              <a:rPr sz="3200" spc="350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Flair</a:t>
            </a:r>
            <a:r>
              <a:rPr sz="3200" spc="-315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 </a:t>
            </a:r>
            <a:r>
              <a:rPr sz="3200" spc="440" dirty="0">
                <a:gradFill>
                  <a:gsLst>
                    <a:gs pos="56000">
                      <a:srgbClr val="7030A0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8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Palatino Linotype" panose="02040502050505030304" pitchFamily="18" charset="0"/>
              </a:rPr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237" y="2069465"/>
            <a:ext cx="5789930" cy="29260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75"/>
              </a:spcBef>
            </a:pPr>
            <a:r>
              <a:rPr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cs typeface="Verdana"/>
              </a:rPr>
              <a:t>Our platform is simple and easy to navigate. For clients, simply create a free account and can navigate through multiple options of work and choose best candidate according to their need. Freelancers can also create a free account and upload their work so that clients can see them. As a freelancer, create a profile, upload projects, and submit proposals. Once accepted, complete the project and get paid. We handle all payments between clients and freelancers, ensuring a safe and reliable transaction.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673590" cy="6005830"/>
          </a:xfrm>
          <a:custGeom>
            <a:avLst/>
            <a:gdLst/>
            <a:ahLst/>
            <a:cxnLst/>
            <a:rect l="l" t="t" r="r" b="b"/>
            <a:pathLst>
              <a:path w="9673590" h="6005830">
                <a:moveTo>
                  <a:pt x="9673047" y="6005350"/>
                </a:moveTo>
                <a:lnTo>
                  <a:pt x="0" y="6005350"/>
                </a:lnTo>
                <a:lnTo>
                  <a:pt x="0" y="0"/>
                </a:lnTo>
                <a:lnTo>
                  <a:pt x="9673047" y="0"/>
                </a:lnTo>
                <a:lnTo>
                  <a:pt x="9673047" y="6005350"/>
                </a:lnTo>
                <a:close/>
              </a:path>
            </a:pathLst>
          </a:custGeom>
          <a:solidFill>
            <a:srgbClr val="FDFAF6"/>
          </a:solidFill>
        </p:spPr>
        <p:txBody>
          <a:bodyPr wrap="square" lIns="0" tIns="0" rIns="0" bIns="0" rtlCol="0"/>
          <a:lstStyle/>
          <a:p>
            <a:endParaRPr>
              <a:latin typeface="Corbel" panose="020B0503020204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0" y="4031"/>
            <a:ext cx="9665335" cy="5997575"/>
          </a:xfrm>
          <a:custGeom>
            <a:avLst/>
            <a:gdLst/>
            <a:ahLst/>
            <a:cxnLst/>
            <a:rect l="l" t="t" r="r" b="b"/>
            <a:pathLst>
              <a:path w="9665335" h="5997575">
                <a:moveTo>
                  <a:pt x="0" y="0"/>
                </a:moveTo>
                <a:lnTo>
                  <a:pt x="9664986" y="0"/>
                </a:lnTo>
                <a:lnTo>
                  <a:pt x="9664986" y="5997289"/>
                </a:lnTo>
                <a:lnTo>
                  <a:pt x="0" y="5997289"/>
                </a:lnTo>
                <a:lnTo>
                  <a:pt x="0" y="0"/>
                </a:lnTo>
                <a:close/>
              </a:path>
            </a:pathLst>
          </a:custGeom>
          <a:ln w="8060">
            <a:solidFill>
              <a:srgbClr val="E4DFDE"/>
            </a:solidFill>
          </a:ln>
        </p:spPr>
        <p:txBody>
          <a:bodyPr wrap="square" lIns="0" tIns="0" rIns="0" bIns="0" rtlCol="0"/>
          <a:lstStyle/>
          <a:p>
            <a:endParaRPr>
              <a:latin typeface="Corbel" panose="020B0503020204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7800" y="346267"/>
            <a:ext cx="5840730" cy="1104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3200" spc="-1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Benefits</a:t>
            </a:r>
            <a:r>
              <a:rPr sz="3200" spc="-445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11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of</a:t>
            </a:r>
            <a:r>
              <a:rPr sz="3200" spc="-39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Using</a:t>
            </a:r>
            <a:r>
              <a:rPr sz="3200" spc="-465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House</a:t>
            </a:r>
            <a:r>
              <a:rPr sz="3200" spc="-49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11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of</a:t>
            </a:r>
            <a:r>
              <a:rPr sz="3200" spc="-395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6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Flair</a:t>
            </a:r>
            <a:r>
              <a:rPr sz="3200" spc="-434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3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for </a:t>
            </a:r>
            <a:r>
              <a:rPr sz="3200" spc="-10" dirty="0">
                <a:gradFill flip="none" rotWithShape="1">
                  <a:gsLst>
                    <a:gs pos="0">
                      <a:srgbClr val="AB288C">
                        <a:shade val="30000"/>
                        <a:satMod val="115000"/>
                      </a:srgbClr>
                    </a:gs>
                    <a:gs pos="50000">
                      <a:srgbClr val="AB288C">
                        <a:shade val="67500"/>
                        <a:satMod val="115000"/>
                      </a:srgbClr>
                    </a:gs>
                    <a:gs pos="100000">
                      <a:srgbClr val="AB288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Freelancers</a:t>
            </a:r>
            <a:endParaRPr sz="3200" dirty="0">
              <a:gradFill flip="none" rotWithShape="1">
                <a:gsLst>
                  <a:gs pos="0">
                    <a:srgbClr val="AB288C">
                      <a:shade val="30000"/>
                      <a:satMod val="115000"/>
                    </a:srgbClr>
                  </a:gs>
                  <a:gs pos="50000">
                    <a:srgbClr val="AB288C">
                      <a:shade val="67500"/>
                      <a:satMod val="115000"/>
                    </a:srgbClr>
                  </a:gs>
                  <a:gs pos="100000">
                    <a:srgbClr val="AB288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atin typeface="Palatino Linotype" panose="0204050205050503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6052" y="1636358"/>
            <a:ext cx="6481445" cy="1886585"/>
            <a:chOff x="1596052" y="1636358"/>
            <a:chExt cx="6481445" cy="18865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052" y="1636358"/>
              <a:ext cx="1886244" cy="18862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401" y="1636358"/>
              <a:ext cx="1886243" cy="1886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0750" y="1636358"/>
              <a:ext cx="1886243" cy="188624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08175" y="3660398"/>
            <a:ext cx="1464310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cs typeface="Verdana"/>
              </a:rPr>
              <a:t>Built-In Network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5292" y="3990330"/>
            <a:ext cx="2277002" cy="94506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6195" algn="l">
              <a:lnSpc>
                <a:spcPct val="149500"/>
              </a:lnSpc>
              <a:spcBef>
                <a:spcPts val="70"/>
              </a:spcBef>
            </a:pPr>
            <a:r>
              <a:rPr sz="140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Instant access to potential clients and projects without any extra marketing effort.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53889" y="3632959"/>
            <a:ext cx="1337945" cy="4730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marR="5080" indent="-252729">
              <a:lnSpc>
                <a:spcPct val="113599"/>
              </a:lnSpc>
              <a:spcBef>
                <a:spcPts val="100"/>
              </a:spcBef>
            </a:pPr>
            <a:r>
              <a:rPr sz="135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cs typeface="Verdana"/>
              </a:rPr>
              <a:t>Safe and Secure Payments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56519" y="4216034"/>
            <a:ext cx="1934210" cy="1269707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065" marR="5080" algn="just">
              <a:lnSpc>
                <a:spcPct val="148700"/>
              </a:lnSpc>
              <a:spcBef>
                <a:spcPts val="145"/>
              </a:spcBef>
            </a:pPr>
            <a:r>
              <a:rPr sz="1400" spc="-3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Secure</a:t>
            </a:r>
            <a:r>
              <a:rPr sz="1400" spc="-16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5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transactions,</a:t>
            </a:r>
            <a:r>
              <a:rPr sz="1400" spc="-14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6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with</a:t>
            </a:r>
            <a:r>
              <a:rPr sz="1400" spc="-18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no </a:t>
            </a:r>
            <a:r>
              <a:rPr sz="1400" spc="-5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worries</a:t>
            </a:r>
            <a:r>
              <a:rPr sz="1400" spc="-17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about</a:t>
            </a:r>
            <a:r>
              <a:rPr sz="1400" spc="-15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chasing </a:t>
            </a:r>
            <a:r>
              <a:rPr sz="1400" spc="-4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payments</a:t>
            </a:r>
            <a:r>
              <a:rPr sz="1400" spc="-20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3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or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financial disputes.</a:t>
            </a:r>
            <a:endParaRPr sz="1400" dirty="0">
              <a:solidFill>
                <a:schemeClr val="tx1"/>
              </a:solidFill>
              <a:latin typeface="Corbel" panose="020B0503020204020204" pitchFamily="34" charset="0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5730" y="3660398"/>
            <a:ext cx="2005330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  <a:cs typeface="Verdana"/>
              </a:rPr>
              <a:t>Freedom and Flexibility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17594" y="3990330"/>
            <a:ext cx="2277002" cy="157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110489" algn="just">
              <a:lnSpc>
                <a:spcPct val="147200"/>
              </a:lnSpc>
              <a:spcBef>
                <a:spcPts val="100"/>
              </a:spcBef>
            </a:pPr>
            <a:r>
              <a:rPr sz="1400" spc="-2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Create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6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3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own</a:t>
            </a:r>
            <a:r>
              <a:rPr sz="1400" spc="-2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schedule </a:t>
            </a:r>
            <a:r>
              <a:rPr sz="1400" spc="-4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5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work</a:t>
            </a:r>
            <a:r>
              <a:rPr sz="1400" spc="-18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3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from</a:t>
            </a:r>
            <a:r>
              <a:rPr sz="1400" spc="-21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anywhere.</a:t>
            </a:r>
            <a:r>
              <a:rPr lang="en-US" sz="140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6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Enjoy</a:t>
            </a:r>
            <a:r>
              <a:rPr sz="1400" spc="-16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4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greater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self- </a:t>
            </a:r>
            <a:r>
              <a:rPr sz="1400" spc="-3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satisfaction</a:t>
            </a:r>
            <a:r>
              <a:rPr sz="1400" spc="-16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4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z="1400" spc="-13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5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fulfillment</a:t>
            </a:r>
            <a:r>
              <a:rPr sz="1400" spc="-13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by </a:t>
            </a:r>
            <a:r>
              <a:rPr sz="1400" spc="-5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taking</a:t>
            </a:r>
            <a:r>
              <a:rPr sz="1400" spc="-17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control</a:t>
            </a:r>
            <a:r>
              <a:rPr sz="1400" spc="-19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5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z="1400" spc="-18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6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z="1400" spc="-185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orbel" panose="020B0503020204020204" pitchFamily="34" charset="0"/>
                <a:cs typeface="Verdana"/>
              </a:rPr>
              <a:t>career.</a:t>
            </a:r>
            <a:endParaRPr sz="1400" dirty="0">
              <a:solidFill>
                <a:schemeClr val="tx1"/>
              </a:solidFill>
              <a:latin typeface="Corbel" panose="020B0503020204020204" pitchFamily="34" charset="0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516242"/>
            <a:ext cx="689737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3200" spc="-1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Benefits</a:t>
            </a:r>
            <a:r>
              <a:rPr sz="3200" spc="-5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1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of</a:t>
            </a:r>
            <a:r>
              <a:rPr sz="3200" spc="-47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Using</a:t>
            </a:r>
            <a:r>
              <a:rPr sz="3200" spc="-56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House</a:t>
            </a:r>
            <a:r>
              <a:rPr sz="3200" spc="-59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1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of</a:t>
            </a:r>
            <a:r>
              <a:rPr sz="3200" spc="-46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7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Flair</a:t>
            </a:r>
            <a:r>
              <a:rPr sz="3200" spc="-5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4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for </a:t>
            </a:r>
            <a:r>
              <a:rPr sz="3200" spc="-1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Palatino Linotype" panose="02040502050505030304" pitchFamily="18" charset="0"/>
              </a:rPr>
              <a:t>Clients</a:t>
            </a:r>
            <a:endParaRPr sz="3200" dirty="0">
              <a:gradFill flip="none" rotWithShape="1">
                <a:gsLst>
                  <a:gs pos="0">
                    <a:srgbClr val="581BE6">
                      <a:shade val="30000"/>
                      <a:satMod val="115000"/>
                    </a:srgbClr>
                  </a:gs>
                  <a:gs pos="50000">
                    <a:srgbClr val="581BE6">
                      <a:shade val="67500"/>
                      <a:satMod val="115000"/>
                    </a:srgbClr>
                  </a:gs>
                  <a:gs pos="100000">
                    <a:srgbClr val="581BE6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atin typeface="Palatino Linotype" panose="0204050205050503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47824" y="1866900"/>
            <a:ext cx="3981450" cy="1695450"/>
            <a:chOff x="1647824" y="1866900"/>
            <a:chExt cx="3981450" cy="1695450"/>
          </a:xfrm>
        </p:grpSpPr>
        <p:sp>
          <p:nvSpPr>
            <p:cNvPr id="4" name="object 4"/>
            <p:cNvSpPr/>
            <p:nvPr/>
          </p:nvSpPr>
          <p:spPr>
            <a:xfrm>
              <a:off x="1652587" y="1871662"/>
              <a:ext cx="3971925" cy="1685925"/>
            </a:xfrm>
            <a:custGeom>
              <a:avLst/>
              <a:gdLst/>
              <a:ahLst/>
              <a:cxnLst/>
              <a:rect l="l" t="t" r="r" b="b"/>
              <a:pathLst>
                <a:path w="3971925" h="1685925">
                  <a:moveTo>
                    <a:pt x="3922976" y="1685924"/>
                  </a:moveTo>
                  <a:lnTo>
                    <a:pt x="48947" y="1685924"/>
                  </a:lnTo>
                  <a:lnTo>
                    <a:pt x="45541" y="1685588"/>
                  </a:lnTo>
                  <a:lnTo>
                    <a:pt x="10739" y="1665502"/>
                  </a:lnTo>
                  <a:lnTo>
                    <a:pt x="0" y="1636976"/>
                  </a:lnTo>
                  <a:lnTo>
                    <a:pt x="0" y="16335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6"/>
                  </a:lnTo>
                  <a:lnTo>
                    <a:pt x="3971924" y="48947"/>
                  </a:lnTo>
                  <a:lnTo>
                    <a:pt x="3971924" y="1636976"/>
                  </a:lnTo>
                  <a:lnTo>
                    <a:pt x="3954148" y="1673012"/>
                  </a:lnTo>
                  <a:lnTo>
                    <a:pt x="3926383" y="1685588"/>
                  </a:lnTo>
                  <a:lnTo>
                    <a:pt x="3922976" y="1685924"/>
                  </a:lnTo>
                  <a:close/>
                </a:path>
              </a:pathLst>
            </a:custGeom>
            <a:solidFill>
              <a:srgbClr val="DFD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2587" y="1871662"/>
              <a:ext cx="3971925" cy="1685925"/>
            </a:xfrm>
            <a:custGeom>
              <a:avLst/>
              <a:gdLst/>
              <a:ahLst/>
              <a:cxnLst/>
              <a:rect l="l" t="t" r="r" b="b"/>
              <a:pathLst>
                <a:path w="3971925" h="1685925">
                  <a:moveTo>
                    <a:pt x="0" y="16335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633537"/>
                  </a:lnTo>
                  <a:lnTo>
                    <a:pt x="3956580" y="1670580"/>
                  </a:lnTo>
                  <a:lnTo>
                    <a:pt x="3948641" y="1677095"/>
                  </a:lnTo>
                  <a:lnTo>
                    <a:pt x="3945781" y="1679006"/>
                  </a:lnTo>
                  <a:lnTo>
                    <a:pt x="3919537" y="1685924"/>
                  </a:lnTo>
                  <a:lnTo>
                    <a:pt x="52387" y="1685924"/>
                  </a:lnTo>
                  <a:lnTo>
                    <a:pt x="32339" y="1681936"/>
                  </a:lnTo>
                  <a:lnTo>
                    <a:pt x="29161" y="1680620"/>
                  </a:lnTo>
                  <a:lnTo>
                    <a:pt x="26142" y="1679006"/>
                  </a:lnTo>
                  <a:lnTo>
                    <a:pt x="23282" y="1677095"/>
                  </a:lnTo>
                  <a:lnTo>
                    <a:pt x="20422" y="1675184"/>
                  </a:lnTo>
                  <a:lnTo>
                    <a:pt x="8828" y="1662641"/>
                  </a:lnTo>
                  <a:lnTo>
                    <a:pt x="6917" y="1659781"/>
                  </a:lnTo>
                  <a:lnTo>
                    <a:pt x="1006" y="1643757"/>
                  </a:lnTo>
                  <a:lnTo>
                    <a:pt x="335" y="1640383"/>
                  </a:lnTo>
                  <a:lnTo>
                    <a:pt x="0" y="1636976"/>
                  </a:lnTo>
                  <a:lnTo>
                    <a:pt x="0" y="1633537"/>
                  </a:lnTo>
                  <a:close/>
                </a:path>
              </a:pathLst>
            </a:custGeom>
            <a:ln w="9524">
              <a:solidFill>
                <a:srgbClr val="BFA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11337" y="2041557"/>
            <a:ext cx="3608704" cy="102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62525"/>
                </a:solidFill>
                <a:latin typeface="Verdana"/>
                <a:cs typeface="Verdana"/>
              </a:rPr>
              <a:t>Quality</a:t>
            </a:r>
            <a:r>
              <a:rPr sz="1600" spc="-1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262525"/>
                </a:solidFill>
                <a:latin typeface="Verdana"/>
                <a:cs typeface="Verdana"/>
              </a:rPr>
              <a:t>Assurance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48100"/>
              </a:lnSpc>
              <a:spcBef>
                <a:spcPts val="1150"/>
              </a:spcBef>
            </a:pP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Access</a:t>
            </a:r>
            <a:r>
              <a:rPr sz="1350" spc="-2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1350" spc="-1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350" spc="-22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Verdana"/>
                <a:cs typeface="Verdana"/>
              </a:rPr>
              <a:t>wide</a:t>
            </a:r>
            <a:r>
              <a:rPr sz="1350" spc="-2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selection</a:t>
            </a:r>
            <a:r>
              <a:rPr sz="1350" spc="-22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60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Verdana"/>
                <a:cs typeface="Verdana"/>
              </a:rPr>
              <a:t>top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freelancers,</a:t>
            </a:r>
            <a:r>
              <a:rPr sz="1350" spc="-20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each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Verdana"/>
                <a:cs typeface="Verdana"/>
              </a:rPr>
              <a:t>vetted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1350" spc="-2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262525"/>
                </a:solidFill>
                <a:latin typeface="Verdana"/>
                <a:cs typeface="Verdana"/>
              </a:rPr>
              <a:t>quality</a:t>
            </a:r>
            <a:r>
              <a:rPr sz="1350" spc="-17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skills.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00723" y="1866900"/>
            <a:ext cx="3990975" cy="1695450"/>
            <a:chOff x="5800723" y="1866900"/>
            <a:chExt cx="3990975" cy="1695450"/>
          </a:xfrm>
        </p:grpSpPr>
        <p:sp>
          <p:nvSpPr>
            <p:cNvPr id="8" name="object 8"/>
            <p:cNvSpPr/>
            <p:nvPr/>
          </p:nvSpPr>
          <p:spPr>
            <a:xfrm>
              <a:off x="5805486" y="1871662"/>
              <a:ext cx="3981450" cy="1685925"/>
            </a:xfrm>
            <a:custGeom>
              <a:avLst/>
              <a:gdLst/>
              <a:ahLst/>
              <a:cxnLst/>
              <a:rect l="l" t="t" r="r" b="b"/>
              <a:pathLst>
                <a:path w="3981450" h="1685925">
                  <a:moveTo>
                    <a:pt x="3932502" y="1685924"/>
                  </a:moveTo>
                  <a:lnTo>
                    <a:pt x="48948" y="1685924"/>
                  </a:lnTo>
                  <a:lnTo>
                    <a:pt x="45540" y="1685588"/>
                  </a:lnTo>
                  <a:lnTo>
                    <a:pt x="10740" y="1665502"/>
                  </a:lnTo>
                  <a:lnTo>
                    <a:pt x="0" y="1636976"/>
                  </a:lnTo>
                  <a:lnTo>
                    <a:pt x="0" y="163353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6"/>
                  </a:lnTo>
                  <a:lnTo>
                    <a:pt x="3981450" y="48947"/>
                  </a:lnTo>
                  <a:lnTo>
                    <a:pt x="3981450" y="1636976"/>
                  </a:lnTo>
                  <a:lnTo>
                    <a:pt x="3963673" y="1673012"/>
                  </a:lnTo>
                  <a:lnTo>
                    <a:pt x="3935908" y="1685588"/>
                  </a:lnTo>
                  <a:lnTo>
                    <a:pt x="3932502" y="1685924"/>
                  </a:lnTo>
                  <a:close/>
                </a:path>
              </a:pathLst>
            </a:custGeom>
            <a:solidFill>
              <a:srgbClr val="DFD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05486" y="1871662"/>
              <a:ext cx="3981450" cy="1685925"/>
            </a:xfrm>
            <a:custGeom>
              <a:avLst/>
              <a:gdLst/>
              <a:ahLst/>
              <a:cxnLst/>
              <a:rect l="l" t="t" r="r" b="b"/>
              <a:pathLst>
                <a:path w="3981450" h="1685925">
                  <a:moveTo>
                    <a:pt x="0" y="16335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20421" y="10739"/>
                  </a:lnTo>
                  <a:lnTo>
                    <a:pt x="32339" y="3987"/>
                  </a:lnTo>
                  <a:lnTo>
                    <a:pt x="35518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70710" y="20422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7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633537"/>
                  </a:lnTo>
                  <a:lnTo>
                    <a:pt x="3981450" y="1636976"/>
                  </a:lnTo>
                  <a:lnTo>
                    <a:pt x="3981114" y="1640383"/>
                  </a:lnTo>
                  <a:lnTo>
                    <a:pt x="3980442" y="1643757"/>
                  </a:lnTo>
                  <a:lnTo>
                    <a:pt x="3979771" y="1647130"/>
                  </a:lnTo>
                  <a:lnTo>
                    <a:pt x="3972620" y="1662641"/>
                  </a:lnTo>
                  <a:lnTo>
                    <a:pt x="3970710" y="1665502"/>
                  </a:lnTo>
                  <a:lnTo>
                    <a:pt x="3958165" y="1677095"/>
                  </a:lnTo>
                  <a:lnTo>
                    <a:pt x="3955306" y="1679006"/>
                  </a:lnTo>
                  <a:lnTo>
                    <a:pt x="3929062" y="1685924"/>
                  </a:lnTo>
                  <a:lnTo>
                    <a:pt x="52388" y="1685924"/>
                  </a:lnTo>
                  <a:lnTo>
                    <a:pt x="32339" y="1681936"/>
                  </a:lnTo>
                  <a:lnTo>
                    <a:pt x="29161" y="1680620"/>
                  </a:lnTo>
                  <a:lnTo>
                    <a:pt x="26142" y="1679006"/>
                  </a:lnTo>
                  <a:lnTo>
                    <a:pt x="23282" y="1677095"/>
                  </a:lnTo>
                  <a:lnTo>
                    <a:pt x="20421" y="1675184"/>
                  </a:lnTo>
                  <a:lnTo>
                    <a:pt x="335" y="1640383"/>
                  </a:lnTo>
                  <a:lnTo>
                    <a:pt x="0" y="1636976"/>
                  </a:lnTo>
                  <a:lnTo>
                    <a:pt x="0" y="1633537"/>
                  </a:lnTo>
                  <a:close/>
                </a:path>
              </a:pathLst>
            </a:custGeom>
            <a:ln w="9524">
              <a:solidFill>
                <a:srgbClr val="BFA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68999" y="2041557"/>
            <a:ext cx="1360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62525"/>
                </a:solidFill>
                <a:latin typeface="Verdana"/>
                <a:cs typeface="Verdana"/>
              </a:rPr>
              <a:t>Reduced</a:t>
            </a:r>
            <a:r>
              <a:rPr sz="1600" spc="-28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262525"/>
                </a:solidFill>
                <a:latin typeface="Verdana"/>
                <a:cs typeface="Verdana"/>
              </a:rPr>
              <a:t>Risk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9" y="2431415"/>
            <a:ext cx="3608704" cy="94932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Avoid</a:t>
            </a:r>
            <a:r>
              <a:rPr sz="1350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1350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costs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262525"/>
                </a:solidFill>
                <a:latin typeface="Verdana"/>
                <a:cs typeface="Verdana"/>
              </a:rPr>
              <a:t>risks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60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Verdana"/>
                <a:cs typeface="Verdana"/>
              </a:rPr>
              <a:t>onboarding</a:t>
            </a:r>
            <a:r>
              <a:rPr sz="1350" spc="-1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endParaRPr sz="1350">
              <a:latin typeface="Verdana"/>
              <a:cs typeface="Verdana"/>
            </a:endParaRPr>
          </a:p>
          <a:p>
            <a:pPr marL="12700" marR="5080">
              <a:lnSpc>
                <a:spcPts val="2480"/>
              </a:lnSpc>
              <a:spcBef>
                <a:spcPts val="15"/>
              </a:spcBef>
            </a:pP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full-</a:t>
            </a:r>
            <a:r>
              <a:rPr sz="1350" spc="-55" dirty="0">
                <a:solidFill>
                  <a:srgbClr val="262525"/>
                </a:solidFill>
                <a:latin typeface="Verdana"/>
                <a:cs typeface="Verdana"/>
              </a:rPr>
              <a:t>time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Verdana"/>
                <a:cs typeface="Verdana"/>
              </a:rPr>
              <a:t>employee.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Only</a:t>
            </a:r>
            <a:r>
              <a:rPr sz="1350" spc="-18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pay</a:t>
            </a:r>
            <a:r>
              <a:rPr sz="1350" spc="-17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1350" spc="-2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services </a:t>
            </a:r>
            <a:r>
              <a:rPr sz="1350" spc="-60" dirty="0">
                <a:solidFill>
                  <a:srgbClr val="262525"/>
                </a:solidFill>
                <a:latin typeface="Verdana"/>
                <a:cs typeface="Verdana"/>
              </a:rPr>
              <a:t>your</a:t>
            </a:r>
            <a:r>
              <a:rPr sz="1350" spc="-24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project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requires.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47824" y="3733800"/>
            <a:ext cx="3981450" cy="1685925"/>
            <a:chOff x="1647824" y="3733800"/>
            <a:chExt cx="3981450" cy="1685925"/>
          </a:xfrm>
        </p:grpSpPr>
        <p:sp>
          <p:nvSpPr>
            <p:cNvPr id="13" name="object 13"/>
            <p:cNvSpPr/>
            <p:nvPr/>
          </p:nvSpPr>
          <p:spPr>
            <a:xfrm>
              <a:off x="1652587" y="3738562"/>
              <a:ext cx="3971925" cy="1676400"/>
            </a:xfrm>
            <a:custGeom>
              <a:avLst/>
              <a:gdLst/>
              <a:ahLst/>
              <a:cxnLst/>
              <a:rect l="l" t="t" r="r" b="b"/>
              <a:pathLst>
                <a:path w="3971925" h="1676400">
                  <a:moveTo>
                    <a:pt x="3922976" y="1676399"/>
                  </a:moveTo>
                  <a:lnTo>
                    <a:pt x="48947" y="1676399"/>
                  </a:lnTo>
                  <a:lnTo>
                    <a:pt x="45541" y="1676064"/>
                  </a:lnTo>
                  <a:lnTo>
                    <a:pt x="10739" y="1655976"/>
                  </a:lnTo>
                  <a:lnTo>
                    <a:pt x="0" y="1627452"/>
                  </a:lnTo>
                  <a:lnTo>
                    <a:pt x="0" y="162401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5"/>
                  </a:lnTo>
                  <a:lnTo>
                    <a:pt x="3971924" y="48947"/>
                  </a:lnTo>
                  <a:lnTo>
                    <a:pt x="3971924" y="1627452"/>
                  </a:lnTo>
                  <a:lnTo>
                    <a:pt x="3954148" y="1663487"/>
                  </a:lnTo>
                  <a:lnTo>
                    <a:pt x="3926383" y="1676064"/>
                  </a:lnTo>
                  <a:lnTo>
                    <a:pt x="3922976" y="1676399"/>
                  </a:lnTo>
                  <a:close/>
                </a:path>
              </a:pathLst>
            </a:custGeom>
            <a:solidFill>
              <a:srgbClr val="DFD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2587" y="3738562"/>
              <a:ext cx="3971925" cy="1676400"/>
            </a:xfrm>
            <a:custGeom>
              <a:avLst/>
              <a:gdLst/>
              <a:ahLst/>
              <a:cxnLst/>
              <a:rect l="l" t="t" r="r" b="b"/>
              <a:pathLst>
                <a:path w="3971925" h="1676400">
                  <a:moveTo>
                    <a:pt x="0" y="16240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624012"/>
                  </a:lnTo>
                  <a:lnTo>
                    <a:pt x="3956580" y="1661056"/>
                  </a:lnTo>
                  <a:lnTo>
                    <a:pt x="3948641" y="1667570"/>
                  </a:lnTo>
                  <a:lnTo>
                    <a:pt x="3945781" y="1669481"/>
                  </a:lnTo>
                  <a:lnTo>
                    <a:pt x="3922976" y="1676399"/>
                  </a:lnTo>
                  <a:lnTo>
                    <a:pt x="3919537" y="1676399"/>
                  </a:lnTo>
                  <a:lnTo>
                    <a:pt x="52387" y="1676399"/>
                  </a:lnTo>
                  <a:lnTo>
                    <a:pt x="48947" y="1676399"/>
                  </a:lnTo>
                  <a:lnTo>
                    <a:pt x="45541" y="1676064"/>
                  </a:lnTo>
                  <a:lnTo>
                    <a:pt x="23282" y="1667570"/>
                  </a:lnTo>
                  <a:lnTo>
                    <a:pt x="20422" y="1665659"/>
                  </a:lnTo>
                  <a:lnTo>
                    <a:pt x="335" y="1630858"/>
                  </a:lnTo>
                  <a:lnTo>
                    <a:pt x="0" y="1627452"/>
                  </a:lnTo>
                  <a:lnTo>
                    <a:pt x="0" y="1624012"/>
                  </a:lnTo>
                  <a:close/>
                </a:path>
              </a:pathLst>
            </a:custGeom>
            <a:ln w="9524">
              <a:solidFill>
                <a:srgbClr val="BFA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11337" y="3908456"/>
            <a:ext cx="3540125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62525"/>
                </a:solidFill>
                <a:latin typeface="Verdana"/>
                <a:cs typeface="Verdana"/>
              </a:rPr>
              <a:t>Easy</a:t>
            </a:r>
            <a:r>
              <a:rPr sz="1600" spc="-30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262525"/>
                </a:solidFill>
                <a:latin typeface="Verdana"/>
                <a:cs typeface="Verdana"/>
              </a:rPr>
              <a:t>Management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50500"/>
              </a:lnSpc>
              <a:spcBef>
                <a:spcPts val="1110"/>
              </a:spcBef>
            </a:pPr>
            <a:r>
              <a:rPr sz="1350" spc="-55" dirty="0">
                <a:solidFill>
                  <a:srgbClr val="262525"/>
                </a:solidFill>
                <a:latin typeface="Verdana"/>
                <a:cs typeface="Verdana"/>
              </a:rPr>
              <a:t>Streamlined</a:t>
            </a:r>
            <a:r>
              <a:rPr sz="1350" spc="-2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project</a:t>
            </a:r>
            <a:r>
              <a:rPr sz="1350" spc="-1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262525"/>
                </a:solidFill>
                <a:latin typeface="Verdana"/>
                <a:cs typeface="Verdana"/>
              </a:rPr>
              <a:t>management</a:t>
            </a:r>
            <a:r>
              <a:rPr sz="1350" spc="-1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tools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Verdana"/>
                <a:cs typeface="Verdana"/>
              </a:rPr>
              <a:t>that </a:t>
            </a:r>
            <a:r>
              <a:rPr sz="1350" spc="-65" dirty="0">
                <a:solidFill>
                  <a:srgbClr val="262525"/>
                </a:solidFill>
                <a:latin typeface="Verdana"/>
                <a:cs typeface="Verdana"/>
              </a:rPr>
              <a:t>ensure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Verdana"/>
                <a:cs typeface="Verdana"/>
              </a:rPr>
              <a:t>smooth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communication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Verdana"/>
                <a:cs typeface="Verdana"/>
              </a:rPr>
              <a:t>full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control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Verdana"/>
                <a:cs typeface="Verdana"/>
              </a:rPr>
              <a:t>over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process.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00723" y="3733800"/>
            <a:ext cx="3990975" cy="1685925"/>
            <a:chOff x="5800723" y="3733800"/>
            <a:chExt cx="3990975" cy="1685925"/>
          </a:xfrm>
        </p:grpSpPr>
        <p:sp>
          <p:nvSpPr>
            <p:cNvPr id="17" name="object 17"/>
            <p:cNvSpPr/>
            <p:nvPr/>
          </p:nvSpPr>
          <p:spPr>
            <a:xfrm>
              <a:off x="5805486" y="3738562"/>
              <a:ext cx="3981450" cy="1676400"/>
            </a:xfrm>
            <a:custGeom>
              <a:avLst/>
              <a:gdLst/>
              <a:ahLst/>
              <a:cxnLst/>
              <a:rect l="l" t="t" r="r" b="b"/>
              <a:pathLst>
                <a:path w="3981450" h="1676400">
                  <a:moveTo>
                    <a:pt x="3932502" y="1676399"/>
                  </a:moveTo>
                  <a:lnTo>
                    <a:pt x="48948" y="1676399"/>
                  </a:lnTo>
                  <a:lnTo>
                    <a:pt x="45540" y="1676064"/>
                  </a:lnTo>
                  <a:lnTo>
                    <a:pt x="10740" y="1655976"/>
                  </a:lnTo>
                  <a:lnTo>
                    <a:pt x="0" y="1627452"/>
                  </a:lnTo>
                  <a:lnTo>
                    <a:pt x="0" y="1624012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5"/>
                  </a:lnTo>
                  <a:lnTo>
                    <a:pt x="3981450" y="48947"/>
                  </a:lnTo>
                  <a:lnTo>
                    <a:pt x="3981450" y="1627452"/>
                  </a:lnTo>
                  <a:lnTo>
                    <a:pt x="3963673" y="1663487"/>
                  </a:lnTo>
                  <a:lnTo>
                    <a:pt x="3935908" y="1676064"/>
                  </a:lnTo>
                  <a:lnTo>
                    <a:pt x="3932502" y="1676399"/>
                  </a:lnTo>
                  <a:close/>
                </a:path>
              </a:pathLst>
            </a:custGeom>
            <a:solidFill>
              <a:srgbClr val="DFD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5486" y="3738562"/>
              <a:ext cx="3981450" cy="1676400"/>
            </a:xfrm>
            <a:custGeom>
              <a:avLst/>
              <a:gdLst/>
              <a:ahLst/>
              <a:cxnLst/>
              <a:rect l="l" t="t" r="r" b="b"/>
              <a:pathLst>
                <a:path w="3981450" h="1676400">
                  <a:moveTo>
                    <a:pt x="0" y="16240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32339" y="3987"/>
                  </a:lnTo>
                  <a:lnTo>
                    <a:pt x="35518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39281" y="1006"/>
                  </a:lnTo>
                  <a:lnTo>
                    <a:pt x="3942655" y="1677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6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624012"/>
                  </a:lnTo>
                  <a:lnTo>
                    <a:pt x="3981450" y="1627452"/>
                  </a:lnTo>
                  <a:lnTo>
                    <a:pt x="3981114" y="1630858"/>
                  </a:lnTo>
                  <a:lnTo>
                    <a:pt x="3980442" y="1634232"/>
                  </a:lnTo>
                  <a:lnTo>
                    <a:pt x="3979771" y="1637605"/>
                  </a:lnTo>
                  <a:lnTo>
                    <a:pt x="3958165" y="1667570"/>
                  </a:lnTo>
                  <a:lnTo>
                    <a:pt x="3955306" y="1669481"/>
                  </a:lnTo>
                  <a:lnTo>
                    <a:pt x="3932502" y="1676399"/>
                  </a:lnTo>
                  <a:lnTo>
                    <a:pt x="3929062" y="1676399"/>
                  </a:lnTo>
                  <a:lnTo>
                    <a:pt x="52388" y="1676399"/>
                  </a:lnTo>
                  <a:lnTo>
                    <a:pt x="48948" y="1676399"/>
                  </a:lnTo>
                  <a:lnTo>
                    <a:pt x="45540" y="1676064"/>
                  </a:lnTo>
                  <a:lnTo>
                    <a:pt x="10740" y="1655976"/>
                  </a:lnTo>
                  <a:lnTo>
                    <a:pt x="0" y="1627452"/>
                  </a:lnTo>
                  <a:lnTo>
                    <a:pt x="0" y="1624012"/>
                  </a:lnTo>
                  <a:close/>
                </a:path>
              </a:pathLst>
            </a:custGeom>
            <a:ln w="9524">
              <a:solidFill>
                <a:srgbClr val="BFA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68999" y="3908456"/>
            <a:ext cx="3340100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solidFill>
                  <a:srgbClr val="262525"/>
                </a:solidFill>
                <a:latin typeface="Verdana"/>
                <a:cs typeface="Verdana"/>
              </a:rPr>
              <a:t>Faster</a:t>
            </a:r>
            <a:r>
              <a:rPr sz="1600" spc="-24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262525"/>
                </a:solidFill>
                <a:latin typeface="Verdana"/>
                <a:cs typeface="Verdana"/>
              </a:rPr>
              <a:t>Turnaround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50500"/>
              </a:lnSpc>
              <a:spcBef>
                <a:spcPts val="1110"/>
              </a:spcBef>
            </a:pP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No</a:t>
            </a:r>
            <a:r>
              <a:rPr sz="1350" spc="-20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downtime</a:t>
            </a:r>
            <a:r>
              <a:rPr sz="1350" spc="-2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262525"/>
                </a:solidFill>
                <a:latin typeface="Verdana"/>
                <a:cs typeface="Verdana"/>
              </a:rPr>
              <a:t>when</a:t>
            </a:r>
            <a:r>
              <a:rPr sz="1350" spc="-24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Verdana"/>
                <a:cs typeface="Verdana"/>
              </a:rPr>
              <a:t>searching</a:t>
            </a:r>
            <a:r>
              <a:rPr sz="1350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1350" spc="-2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Verdana"/>
                <a:cs typeface="Verdana"/>
              </a:rPr>
              <a:t>right </a:t>
            </a:r>
            <a:r>
              <a:rPr sz="1350" spc="-60" dirty="0">
                <a:solidFill>
                  <a:srgbClr val="262525"/>
                </a:solidFill>
                <a:latin typeface="Verdana"/>
                <a:cs typeface="Verdana"/>
              </a:rPr>
              <a:t>talent.</a:t>
            </a:r>
            <a:r>
              <a:rPr sz="1350" spc="-22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262525"/>
                </a:solidFill>
                <a:latin typeface="Verdana"/>
                <a:cs typeface="Verdana"/>
              </a:rPr>
              <a:t>Get</a:t>
            </a:r>
            <a:r>
              <a:rPr sz="1350" spc="-20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Verdana"/>
                <a:cs typeface="Verdana"/>
              </a:rPr>
              <a:t>started</a:t>
            </a:r>
            <a:r>
              <a:rPr sz="1350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1350" spc="-23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262525"/>
                </a:solidFill>
                <a:latin typeface="Verdana"/>
                <a:cs typeface="Verdana"/>
              </a:rPr>
              <a:t>your</a:t>
            </a:r>
            <a:r>
              <a:rPr sz="1350" spc="-21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Verdana"/>
                <a:cs typeface="Verdana"/>
              </a:rPr>
              <a:t>project immediately.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8872" y="1510290"/>
            <a:ext cx="9152254" cy="1073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89679" marR="5080">
              <a:lnSpc>
                <a:spcPct val="142200"/>
              </a:lnSpc>
              <a:spcBef>
                <a:spcPts val="90"/>
              </a:spcBef>
            </a:pPr>
            <a:r>
              <a:rPr spc="69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How</a:t>
            </a:r>
            <a:r>
              <a:rPr spc="-33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39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to</a:t>
            </a:r>
            <a:r>
              <a:rPr spc="-35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42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Join</a:t>
            </a:r>
            <a:r>
              <a:rPr spc="-3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26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as</a:t>
            </a:r>
            <a:r>
              <a:rPr spc="-32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32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a</a:t>
            </a:r>
            <a:r>
              <a:rPr spc="-3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27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Freelancer </a:t>
            </a:r>
            <a:r>
              <a:rPr spc="49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on</a:t>
            </a:r>
            <a:r>
              <a:rPr spc="-33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41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House</a:t>
            </a:r>
            <a:r>
              <a:rPr spc="-38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44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of</a:t>
            </a:r>
            <a:r>
              <a:rPr spc="-26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pc="34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</a:rPr>
              <a:t>Flair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2812415"/>
            <a:ext cx="5836920" cy="20317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49300"/>
              </a:lnSpc>
              <a:spcBef>
                <a:spcPts val="80"/>
              </a:spcBef>
            </a:pPr>
            <a:r>
              <a:rPr spc="-8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It's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easy</a:t>
            </a:r>
            <a:r>
              <a:rPr spc="-18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to</a:t>
            </a:r>
            <a:r>
              <a:rPr spc="-19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become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3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part</a:t>
            </a:r>
            <a:r>
              <a:rPr spc="-2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the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House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8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Flair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community.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Simply</a:t>
            </a:r>
            <a:r>
              <a:rPr spc="-18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create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profile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with</a:t>
            </a:r>
            <a:r>
              <a:rPr spc="-24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skills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experience,</a:t>
            </a:r>
            <a:r>
              <a:rPr spc="-20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set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rates,</a:t>
            </a:r>
            <a:r>
              <a:rPr spc="-20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start</a:t>
            </a:r>
            <a:r>
              <a:rPr spc="-2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looking </a:t>
            </a:r>
            <a:r>
              <a:rPr spc="-3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for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projects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that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suit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interests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abilities.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7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You'll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find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4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thriving </a:t>
            </a:r>
            <a:r>
              <a:rPr spc="-5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community</a:t>
            </a:r>
            <a:r>
              <a:rPr spc="-18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pc="-22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talented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individuals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exciting</a:t>
            </a:r>
            <a:r>
              <a:rPr spc="-204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projects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that</a:t>
            </a:r>
            <a:r>
              <a:rPr spc="-2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7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will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help</a:t>
            </a:r>
            <a:r>
              <a:rPr spc="-21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grow</a:t>
            </a:r>
            <a:r>
              <a:rPr spc="-254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pc="-229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freelance</a:t>
            </a:r>
            <a:r>
              <a:rPr spc="-225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525"/>
                </a:solidFill>
                <a:latin typeface="Corbel" panose="020B0503020204020204" pitchFamily="34" charset="0"/>
                <a:cs typeface="Verdana"/>
              </a:rPr>
              <a:t>career.</a:t>
            </a:r>
            <a:endParaRPr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50" cy="6000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7" y="1656066"/>
            <a:ext cx="5084445" cy="116776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-635">
              <a:lnSpc>
                <a:spcPct val="113500"/>
              </a:lnSpc>
              <a:spcBef>
                <a:spcPts val="145"/>
              </a:spcBef>
            </a:pPr>
            <a:r>
              <a:rPr sz="3200" spc="22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How</a:t>
            </a:r>
            <a:r>
              <a:rPr sz="3200" spc="-55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6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to</a:t>
            </a:r>
            <a:r>
              <a:rPr sz="3200" spc="-57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Post</a:t>
            </a:r>
            <a:r>
              <a:rPr sz="3200" spc="-59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lang="en-US" sz="3200" spc="-59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-8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a</a:t>
            </a:r>
            <a:r>
              <a:rPr lang="en-US" sz="3200" spc="-8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-54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-3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Project</a:t>
            </a:r>
            <a:r>
              <a:rPr lang="en-US" sz="3200" spc="-3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200" spc="-59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 </a:t>
            </a:r>
            <a:r>
              <a:rPr sz="3350" spc="-1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  <a:cs typeface="Arial"/>
              </a:rPr>
              <a:t>for</a:t>
            </a:r>
            <a:r>
              <a:rPr sz="3350" spc="-34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  <a:cs typeface="Arial"/>
              </a:rPr>
              <a:t> </a:t>
            </a:r>
            <a:r>
              <a:rPr sz="3200" spc="-50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a </a:t>
            </a:r>
            <a:r>
              <a:rPr sz="3200" spc="45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alatino Linotype" panose="02040502050505030304" pitchFamily="18" charset="0"/>
              </a:rPr>
              <a:t>Client</a:t>
            </a:r>
            <a:endParaRPr sz="3200" dirty="0"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237" y="2979559"/>
            <a:ext cx="5827395" cy="20317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49300"/>
              </a:lnSpc>
              <a:spcBef>
                <a:spcPts val="80"/>
              </a:spcBef>
            </a:pP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Posting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project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on</a:t>
            </a:r>
            <a:r>
              <a:rPr spc="-2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House</a:t>
            </a:r>
            <a:r>
              <a:rPr spc="-2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6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8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Flair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is</a:t>
            </a:r>
            <a:r>
              <a:rPr spc="-2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simple</a:t>
            </a:r>
            <a:r>
              <a:rPr spc="-2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straight</a:t>
            </a:r>
            <a:r>
              <a:rPr lang="en-US" spc="-5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forward.</a:t>
            </a:r>
            <a:r>
              <a:rPr spc="-2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Just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create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8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an</a:t>
            </a:r>
            <a:r>
              <a:rPr spc="-2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account,</a:t>
            </a:r>
            <a:r>
              <a:rPr spc="-204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provide</a:t>
            </a:r>
            <a:r>
              <a:rPr spc="-2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detailed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description</a:t>
            </a:r>
            <a:r>
              <a:rPr spc="-2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6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of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your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project,</a:t>
            </a:r>
            <a:r>
              <a:rPr spc="-204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and </a:t>
            </a:r>
            <a:r>
              <a:rPr spc="-6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wait</a:t>
            </a:r>
            <a:r>
              <a:rPr spc="-204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for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proposals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from</a:t>
            </a:r>
            <a:r>
              <a:rPr spc="-2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top</a:t>
            </a:r>
            <a:r>
              <a:rPr spc="-2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freelancers.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7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You'll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8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have</a:t>
            </a:r>
            <a:r>
              <a:rPr spc="-2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full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control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over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the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selection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process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and</a:t>
            </a:r>
            <a:r>
              <a:rPr spc="-20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can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communicate</a:t>
            </a:r>
            <a:r>
              <a:rPr spc="-20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with</a:t>
            </a:r>
            <a:r>
              <a:rPr spc="-229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3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freelancers</a:t>
            </a:r>
            <a:r>
              <a:rPr spc="-21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4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throughout</a:t>
            </a:r>
            <a:r>
              <a:rPr spc="-19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the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project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to</a:t>
            </a:r>
            <a:r>
              <a:rPr spc="-20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6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ensure</a:t>
            </a:r>
            <a:r>
              <a:rPr spc="-225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a</a:t>
            </a:r>
            <a:r>
              <a:rPr spc="-25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perfect</a:t>
            </a:r>
            <a:r>
              <a:rPr spc="-22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 </a:t>
            </a:r>
            <a:r>
              <a:rPr spc="-10" dirty="0">
                <a:solidFill>
                  <a:srgbClr val="262424"/>
                </a:solidFill>
                <a:latin typeface="Corbel" panose="020B0503020204020204" pitchFamily="34" charset="0"/>
                <a:cs typeface="Verdana"/>
              </a:rPr>
              <a:t>result.</a:t>
            </a:r>
            <a:endParaRPr dirty="0">
              <a:latin typeface="Corbel" panose="020B0503020204020204" pitchFamily="34" charset="0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DFAF6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2019363"/>
            <a:ext cx="5334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Conclusion</a:t>
            </a:r>
            <a:r>
              <a:rPr sz="3200" spc="-434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 </a:t>
            </a:r>
            <a:r>
              <a:rPr sz="3200" spc="9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and</a:t>
            </a:r>
            <a:r>
              <a:rPr sz="3200" spc="-42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 </a:t>
            </a:r>
            <a:r>
              <a:rPr sz="3200" spc="65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Next</a:t>
            </a:r>
            <a:r>
              <a:rPr sz="3200" spc="-48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 </a:t>
            </a:r>
            <a:r>
              <a:rPr sz="3200" spc="-10" dirty="0">
                <a:gradFill flip="none" rotWithShape="1">
                  <a:gsLst>
                    <a:gs pos="0">
                      <a:srgbClr val="581BE6">
                        <a:shade val="30000"/>
                        <a:satMod val="115000"/>
                      </a:srgbClr>
                    </a:gs>
                    <a:gs pos="50000">
                      <a:srgbClr val="581BE6">
                        <a:shade val="67500"/>
                        <a:satMod val="115000"/>
                      </a:srgbClr>
                    </a:gs>
                    <a:gs pos="100000">
                      <a:srgbClr val="581BE6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atin typeface="Palatino Linotype" panose="02040502050505030304" pitchFamily="18" charset="0"/>
                <a:cs typeface="Lucida Sans"/>
              </a:rPr>
              <a:t>Steps</a:t>
            </a:r>
            <a:endParaRPr sz="3200" dirty="0">
              <a:gradFill flip="none" rotWithShape="1">
                <a:gsLst>
                  <a:gs pos="0">
                    <a:srgbClr val="581BE6">
                      <a:shade val="30000"/>
                      <a:satMod val="115000"/>
                    </a:srgbClr>
                  </a:gs>
                  <a:gs pos="50000">
                    <a:srgbClr val="581BE6">
                      <a:shade val="67500"/>
                      <a:satMod val="115000"/>
                    </a:srgbClr>
                  </a:gs>
                  <a:gs pos="100000">
                    <a:srgbClr val="581BE6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atin typeface="Palatino Linotype" panose="02040502050505030304" pitchFamily="18" charset="0"/>
              <a:cs typeface="Lucida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630362" y="2669540"/>
            <a:ext cx="8169275" cy="229126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51200"/>
              </a:lnSpc>
              <a:spcBef>
                <a:spcPts val="125"/>
              </a:spcBef>
            </a:pPr>
            <a:r>
              <a:rPr lang="en-US" sz="2000" spc="-110" dirty="0">
                <a:latin typeface="Corbel" panose="020B0503020204020204" pitchFamily="34" charset="0"/>
              </a:rPr>
              <a:t>Thank</a:t>
            </a:r>
            <a:r>
              <a:rPr lang="en-US" sz="2000" spc="-204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you</a:t>
            </a:r>
            <a:r>
              <a:rPr lang="en-US" sz="2000" spc="-240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for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considering</a:t>
            </a:r>
            <a:r>
              <a:rPr lang="en-US" sz="2000" spc="-210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House</a:t>
            </a:r>
            <a:r>
              <a:rPr lang="en-US" sz="2000" spc="-215" dirty="0">
                <a:latin typeface="Corbel" panose="020B0503020204020204" pitchFamily="34" charset="0"/>
              </a:rPr>
              <a:t> </a:t>
            </a:r>
            <a:r>
              <a:rPr lang="en-US" sz="2000" spc="60" dirty="0">
                <a:latin typeface="Corbel" panose="020B0503020204020204" pitchFamily="34" charset="0"/>
              </a:rPr>
              <a:t>of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80" dirty="0">
                <a:latin typeface="Corbel" panose="020B0503020204020204" pitchFamily="34" charset="0"/>
              </a:rPr>
              <a:t>Flair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50" dirty="0">
                <a:latin typeface="Corbel" panose="020B0503020204020204" pitchFamily="34" charset="0"/>
              </a:rPr>
              <a:t>as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60" dirty="0">
                <a:latin typeface="Corbel" panose="020B0503020204020204" pitchFamily="34" charset="0"/>
              </a:rPr>
              <a:t>your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60" dirty="0">
                <a:latin typeface="Corbel" panose="020B0503020204020204" pitchFamily="34" charset="0"/>
              </a:rPr>
              <a:t>go-</a:t>
            </a:r>
            <a:r>
              <a:rPr lang="en-US" sz="2000" dirty="0">
                <a:latin typeface="Corbel" panose="020B0503020204020204" pitchFamily="34" charset="0"/>
              </a:rPr>
              <a:t>to</a:t>
            </a:r>
            <a:r>
              <a:rPr lang="en-US" sz="2000" spc="-195" dirty="0">
                <a:latin typeface="Corbel" panose="020B0503020204020204" pitchFamily="34" charset="0"/>
              </a:rPr>
              <a:t> </a:t>
            </a:r>
            <a:r>
              <a:rPr lang="en-US" sz="2000" spc="-40" dirty="0">
                <a:latin typeface="Corbel" panose="020B0503020204020204" pitchFamily="34" charset="0"/>
              </a:rPr>
              <a:t>platform</a:t>
            </a:r>
            <a:r>
              <a:rPr lang="en-US" sz="2000" spc="-245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for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75" dirty="0">
                <a:latin typeface="Corbel" panose="020B0503020204020204" pitchFamily="34" charset="0"/>
              </a:rPr>
              <a:t>all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60" dirty="0">
                <a:latin typeface="Corbel" panose="020B0503020204020204" pitchFamily="34" charset="0"/>
              </a:rPr>
              <a:t>your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freelancing</a:t>
            </a:r>
            <a:r>
              <a:rPr lang="en-US" sz="2000" spc="-210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needs.</a:t>
            </a:r>
            <a:r>
              <a:rPr lang="en-US" sz="2000" spc="-229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Whether </a:t>
            </a:r>
            <a:r>
              <a:rPr lang="en-US" sz="2000" spc="-50" dirty="0">
                <a:latin typeface="Corbel" panose="020B0503020204020204" pitchFamily="34" charset="0"/>
              </a:rPr>
              <a:t>you're</a:t>
            </a:r>
            <a:r>
              <a:rPr lang="en-US" sz="2000" spc="-215" dirty="0">
                <a:latin typeface="Corbel" panose="020B0503020204020204" pitchFamily="34" charset="0"/>
              </a:rPr>
              <a:t> </a:t>
            </a:r>
            <a:r>
              <a:rPr lang="en-US" sz="2000" spc="-50" dirty="0">
                <a:latin typeface="Corbel" panose="020B0503020204020204" pitchFamily="34" charset="0"/>
              </a:rPr>
              <a:t>a</a:t>
            </a:r>
            <a:r>
              <a:rPr lang="en-US" sz="2000" spc="-240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talented</a:t>
            </a:r>
            <a:r>
              <a:rPr lang="en-US" sz="2000" spc="-215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freelancer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25" dirty="0">
                <a:latin typeface="Corbel" panose="020B0503020204020204" pitchFamily="34" charset="0"/>
              </a:rPr>
              <a:t>looking</a:t>
            </a:r>
            <a:r>
              <a:rPr lang="en-US" sz="2000" spc="-204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for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50" dirty="0">
                <a:latin typeface="Corbel" panose="020B0503020204020204" pitchFamily="34" charset="0"/>
              </a:rPr>
              <a:t>a</a:t>
            </a:r>
            <a:r>
              <a:rPr lang="en-US" sz="2000" spc="-240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great</a:t>
            </a:r>
            <a:r>
              <a:rPr lang="en-US" sz="2000" spc="-210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project</a:t>
            </a:r>
            <a:r>
              <a:rPr lang="en-US" sz="2000" spc="-204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or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50" dirty="0">
                <a:latin typeface="Corbel" panose="020B0503020204020204" pitchFamily="34" charset="0"/>
              </a:rPr>
              <a:t>a</a:t>
            </a:r>
            <a:r>
              <a:rPr lang="en-US" sz="2000" spc="-240" dirty="0">
                <a:latin typeface="Corbel" panose="020B0503020204020204" pitchFamily="34" charset="0"/>
              </a:rPr>
              <a:t> </a:t>
            </a:r>
            <a:r>
              <a:rPr lang="en-US" sz="2000" spc="-45" dirty="0">
                <a:latin typeface="Corbel" panose="020B0503020204020204" pitchFamily="34" charset="0"/>
              </a:rPr>
              <a:t>business</a:t>
            </a:r>
            <a:r>
              <a:rPr lang="en-US" sz="2000" spc="-229" dirty="0">
                <a:latin typeface="Corbel" panose="020B0503020204020204" pitchFamily="34" charset="0"/>
              </a:rPr>
              <a:t> </a:t>
            </a:r>
            <a:r>
              <a:rPr lang="en-US" sz="2000" spc="-85" dirty="0">
                <a:latin typeface="Corbel" panose="020B0503020204020204" pitchFamily="34" charset="0"/>
              </a:rPr>
              <a:t>in</a:t>
            </a:r>
            <a:r>
              <a:rPr lang="en-US" sz="2000" spc="-235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need</a:t>
            </a:r>
            <a:r>
              <a:rPr lang="en-US" sz="2000" spc="-215" dirty="0">
                <a:latin typeface="Corbel" panose="020B0503020204020204" pitchFamily="34" charset="0"/>
              </a:rPr>
              <a:t> </a:t>
            </a:r>
            <a:r>
              <a:rPr lang="en-US" sz="2000" spc="60" dirty="0">
                <a:latin typeface="Corbel" panose="020B0503020204020204" pitchFamily="34" charset="0"/>
              </a:rPr>
              <a:t>of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top-</a:t>
            </a:r>
            <a:r>
              <a:rPr lang="en-US" sz="2000" spc="-60" dirty="0">
                <a:latin typeface="Corbel" panose="020B0503020204020204" pitchFamily="34" charset="0"/>
              </a:rPr>
              <a:t>quality</a:t>
            </a:r>
            <a:r>
              <a:rPr lang="en-US" sz="2000" spc="-180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services, </a:t>
            </a:r>
            <a:r>
              <a:rPr lang="en-US" sz="2000" spc="-30" dirty="0">
                <a:latin typeface="Corbel" panose="020B0503020204020204" pitchFamily="34" charset="0"/>
              </a:rPr>
              <a:t>House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60" dirty="0">
                <a:latin typeface="Corbel" panose="020B0503020204020204" pitchFamily="34" charset="0"/>
              </a:rPr>
              <a:t>of</a:t>
            </a:r>
            <a:r>
              <a:rPr lang="en-US" sz="2000" spc="-229" dirty="0">
                <a:latin typeface="Corbel" panose="020B0503020204020204" pitchFamily="34" charset="0"/>
              </a:rPr>
              <a:t> </a:t>
            </a:r>
            <a:r>
              <a:rPr lang="en-US" sz="2000" spc="-80" dirty="0">
                <a:latin typeface="Corbel" panose="020B0503020204020204" pitchFamily="34" charset="0"/>
              </a:rPr>
              <a:t>Flair</a:t>
            </a:r>
            <a:r>
              <a:rPr lang="en-US" sz="2000" spc="-229" dirty="0">
                <a:latin typeface="Corbel" panose="020B0503020204020204" pitchFamily="34" charset="0"/>
              </a:rPr>
              <a:t> </a:t>
            </a:r>
            <a:r>
              <a:rPr lang="en-US" sz="2000" spc="-75" dirty="0">
                <a:latin typeface="Corbel" panose="020B0503020204020204" pitchFamily="34" charset="0"/>
              </a:rPr>
              <a:t>has</a:t>
            </a:r>
            <a:r>
              <a:rPr lang="en-US" sz="2000" spc="-240" dirty="0">
                <a:latin typeface="Corbel" panose="020B0503020204020204" pitchFamily="34" charset="0"/>
              </a:rPr>
              <a:t> </a:t>
            </a:r>
            <a:r>
              <a:rPr lang="en-US" sz="2000" spc="-30" dirty="0">
                <a:latin typeface="Corbel" panose="020B0503020204020204" pitchFamily="34" charset="0"/>
              </a:rPr>
              <a:t>you</a:t>
            </a:r>
            <a:r>
              <a:rPr lang="en-US" sz="2000" spc="-245" dirty="0">
                <a:latin typeface="Corbel" panose="020B0503020204020204" pitchFamily="34" charset="0"/>
              </a:rPr>
              <a:t> </a:t>
            </a:r>
            <a:r>
              <a:rPr lang="en-US" sz="2000" spc="-20" dirty="0">
                <a:latin typeface="Corbel" panose="020B0503020204020204" pitchFamily="34" charset="0"/>
              </a:rPr>
              <a:t>covered.</a:t>
            </a:r>
            <a:r>
              <a:rPr lang="en-US" sz="2000" spc="-235" dirty="0">
                <a:latin typeface="Corbel" panose="020B0503020204020204" pitchFamily="34" charset="0"/>
              </a:rPr>
              <a:t> </a:t>
            </a:r>
            <a:r>
              <a:rPr lang="en-US" sz="2000" spc="-40" dirty="0">
                <a:latin typeface="Corbel" panose="020B0503020204020204" pitchFamily="34" charset="0"/>
              </a:rPr>
              <a:t>Sign</a:t>
            </a:r>
            <a:r>
              <a:rPr lang="en-US" sz="2000" spc="-250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up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today</a:t>
            </a:r>
            <a:r>
              <a:rPr lang="en-US" sz="2000" spc="-190" dirty="0">
                <a:latin typeface="Corbel" panose="020B0503020204020204" pitchFamily="34" charset="0"/>
              </a:rPr>
              <a:t> </a:t>
            </a:r>
            <a:r>
              <a:rPr lang="en-US" sz="2000" spc="-45" dirty="0">
                <a:latin typeface="Corbel" panose="020B0503020204020204" pitchFamily="34" charset="0"/>
              </a:rPr>
              <a:t>and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70" dirty="0">
                <a:latin typeface="Corbel" panose="020B0503020204020204" pitchFamily="34" charset="0"/>
              </a:rPr>
              <a:t>join</a:t>
            </a:r>
            <a:r>
              <a:rPr lang="en-US" sz="2000" spc="-245" dirty="0">
                <a:latin typeface="Corbel" panose="020B0503020204020204" pitchFamily="34" charset="0"/>
              </a:rPr>
              <a:t> </a:t>
            </a:r>
            <a:r>
              <a:rPr lang="en-US" sz="2000" spc="-40" dirty="0">
                <a:latin typeface="Corbel" panose="020B0503020204020204" pitchFamily="34" charset="0"/>
              </a:rPr>
              <a:t>the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35" dirty="0">
                <a:latin typeface="Corbel" panose="020B0503020204020204" pitchFamily="34" charset="0"/>
              </a:rPr>
              <a:t>growing</a:t>
            </a:r>
            <a:r>
              <a:rPr lang="en-US" sz="2000" spc="-215" dirty="0">
                <a:latin typeface="Corbel" panose="020B0503020204020204" pitchFamily="34" charset="0"/>
              </a:rPr>
              <a:t> </a:t>
            </a:r>
            <a:r>
              <a:rPr lang="en-US" sz="2000" spc="-55" dirty="0">
                <a:latin typeface="Corbel" panose="020B0503020204020204" pitchFamily="34" charset="0"/>
              </a:rPr>
              <a:t>community</a:t>
            </a:r>
            <a:r>
              <a:rPr lang="en-US" sz="2000" spc="-190" dirty="0">
                <a:latin typeface="Corbel" panose="020B0503020204020204" pitchFamily="34" charset="0"/>
              </a:rPr>
              <a:t> </a:t>
            </a:r>
            <a:r>
              <a:rPr lang="en-US" sz="2000" spc="60" dirty="0">
                <a:latin typeface="Corbel" panose="020B0503020204020204" pitchFamily="34" charset="0"/>
              </a:rPr>
              <a:t>of</a:t>
            </a:r>
            <a:r>
              <a:rPr lang="en-US" sz="2000" spc="-229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successful </a:t>
            </a:r>
            <a:r>
              <a:rPr lang="en-US" sz="2000" spc="-35" dirty="0">
                <a:latin typeface="Corbel" panose="020B0503020204020204" pitchFamily="34" charset="0"/>
              </a:rPr>
              <a:t>professionals</a:t>
            </a:r>
            <a:r>
              <a:rPr lang="en-US" sz="2000" spc="-225" dirty="0">
                <a:latin typeface="Corbel" panose="020B0503020204020204" pitchFamily="34" charset="0"/>
              </a:rPr>
              <a:t> </a:t>
            </a:r>
            <a:r>
              <a:rPr lang="en-US" sz="2000" spc="-70" dirty="0">
                <a:latin typeface="Corbel" panose="020B0503020204020204" pitchFamily="34" charset="0"/>
              </a:rPr>
              <a:t>making</a:t>
            </a:r>
            <a:r>
              <a:rPr lang="en-US" sz="2000" spc="-200" dirty="0">
                <a:latin typeface="Corbel" panose="020B0503020204020204" pitchFamily="34" charset="0"/>
              </a:rPr>
              <a:t> </a:t>
            </a:r>
            <a:r>
              <a:rPr lang="en-US" sz="2000" spc="-70" dirty="0">
                <a:latin typeface="Corbel" panose="020B0503020204020204" pitchFamily="34" charset="0"/>
              </a:rPr>
              <a:t>their</a:t>
            </a:r>
            <a:r>
              <a:rPr lang="en-US" sz="2000" spc="-220" dirty="0">
                <a:latin typeface="Corbel" panose="020B0503020204020204" pitchFamily="34" charset="0"/>
              </a:rPr>
              <a:t> </a:t>
            </a:r>
            <a:r>
              <a:rPr lang="en-US" sz="2000" spc="-105" dirty="0">
                <a:latin typeface="Corbel" panose="020B0503020204020204" pitchFamily="34" charset="0"/>
              </a:rPr>
              <a:t>mark</a:t>
            </a:r>
            <a:r>
              <a:rPr lang="en-US" sz="2000" spc="-195" dirty="0">
                <a:latin typeface="Corbel" panose="020B0503020204020204" pitchFamily="34" charset="0"/>
              </a:rPr>
              <a:t> </a:t>
            </a:r>
            <a:r>
              <a:rPr lang="en-US" sz="2000" spc="-85" dirty="0">
                <a:latin typeface="Corbel" panose="020B0503020204020204" pitchFamily="34" charset="0"/>
              </a:rPr>
              <a:t>in</a:t>
            </a:r>
            <a:r>
              <a:rPr lang="en-US" sz="2000" spc="-235" dirty="0">
                <a:latin typeface="Corbel" panose="020B0503020204020204" pitchFamily="34" charset="0"/>
              </a:rPr>
              <a:t> </a:t>
            </a:r>
            <a:r>
              <a:rPr lang="en-US" sz="2000" spc="-40" dirty="0">
                <a:latin typeface="Corbel" panose="020B0503020204020204" pitchFamily="34" charset="0"/>
              </a:rPr>
              <a:t>the</a:t>
            </a:r>
            <a:r>
              <a:rPr lang="en-US" sz="2000" spc="-210" dirty="0">
                <a:latin typeface="Corbel" panose="020B0503020204020204" pitchFamily="34" charset="0"/>
              </a:rPr>
              <a:t> </a:t>
            </a:r>
            <a:r>
              <a:rPr lang="en-US" sz="2000" spc="-10" dirty="0">
                <a:latin typeface="Corbel" panose="020B0503020204020204" pitchFamily="34" charset="0"/>
              </a:rPr>
              <a:t>industry.</a:t>
            </a:r>
            <a:endParaRPr sz="2000" spc="-10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500</Words>
  <Application>Microsoft Office PowerPoint</Application>
  <PresentationFormat>Custom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Corbel</vt:lpstr>
      <vt:lpstr>Palatino Linotype</vt:lpstr>
      <vt:lpstr>Verdana</vt:lpstr>
      <vt:lpstr>Office Theme</vt:lpstr>
      <vt:lpstr>House of Flair: Empowering Freelancers</vt:lpstr>
      <vt:lpstr>HowHouse of Flair Works</vt:lpstr>
      <vt:lpstr>Benefits of Using House of Flair for Freelancers</vt:lpstr>
      <vt:lpstr>Benefits of Using House of Flair for Clients</vt:lpstr>
      <vt:lpstr>How to Join as a Freelancer on House of Flair</vt:lpstr>
      <vt:lpstr>How to Post  a  Project  for a Client</vt:lpstr>
      <vt:lpstr>Conclusion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of Flair: Empowering Freelancers</dc:title>
  <cp:lastModifiedBy>ARPIT MISHRA</cp:lastModifiedBy>
  <cp:revision>1</cp:revision>
  <dcterms:created xsi:type="dcterms:W3CDTF">2023-06-01T09:03:50Z</dcterms:created>
  <dcterms:modified xsi:type="dcterms:W3CDTF">2023-06-01T09:25:58Z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2023-06-01T00:00:00Z</vt:filetime>
  </property>
</Properties>
</file>